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Exo 2 Light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Nunito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Fira Sans Extra Condensed Medium"/>
      <p:regular r:id="rId60"/>
      <p:bold r:id="rId61"/>
      <p:italic r:id="rId62"/>
      <p:boldItalic r:id="rId63"/>
    </p:embeddedFont>
    <p:embeddedFont>
      <p:font typeface="Roboto Condensed"/>
      <p:regular r:id="rId64"/>
      <p:bold r:id="rId65"/>
      <p:italic r:id="rId66"/>
      <p:boldItalic r:id="rId67"/>
    </p:embeddedFont>
    <p:embeddedFont>
      <p:font typeface="Squada One"/>
      <p:regular r:id="rId68"/>
    </p:embeddedFont>
    <p:embeddedFont>
      <p:font typeface="Roboto Condensed Light"/>
      <p:regular r:id="rId69"/>
      <p:bold r:id="rId70"/>
      <p:italic r:id="rId71"/>
      <p:boldItalic r:id="rId72"/>
    </p:embeddedFont>
    <p:embeddedFont>
      <p:font typeface="Exo 2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4ABC4BB-48E6-428F-953F-9FB65A8EDCDA}">
  <a:tblStyle styleId="{94ABC4BB-48E6-428F-953F-9FB65A8EDC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Exo2Light-regular.fntdata"/><Relationship Id="rId43" Type="http://schemas.openxmlformats.org/officeDocument/2006/relationships/slide" Target="slides/slide36.xml"/><Relationship Id="rId46" Type="http://schemas.openxmlformats.org/officeDocument/2006/relationships/font" Target="fonts/Exo2Light-italic.fntdata"/><Relationship Id="rId45" Type="http://schemas.openxmlformats.org/officeDocument/2006/relationships/font" Target="fonts/Exo2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-regular.fntdata"/><Relationship Id="rId47" Type="http://schemas.openxmlformats.org/officeDocument/2006/relationships/font" Target="fonts/Exo2Light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Exo2-regular.fntdata"/><Relationship Id="rId72" Type="http://schemas.openxmlformats.org/officeDocument/2006/relationships/font" Target="fonts/RobotoCondensedLight-boldItalic.fntdata"/><Relationship Id="rId31" Type="http://schemas.openxmlformats.org/officeDocument/2006/relationships/slide" Target="slides/slide24.xml"/><Relationship Id="rId75" Type="http://schemas.openxmlformats.org/officeDocument/2006/relationships/font" Target="fonts/Exo2-italic.fntdata"/><Relationship Id="rId30" Type="http://schemas.openxmlformats.org/officeDocument/2006/relationships/slide" Target="slides/slide23.xml"/><Relationship Id="rId74" Type="http://schemas.openxmlformats.org/officeDocument/2006/relationships/font" Target="fonts/Exo2-bold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76" Type="http://schemas.openxmlformats.org/officeDocument/2006/relationships/font" Target="fonts/Exo2-bold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RobotoCondensedLight-italic.fntdata"/><Relationship Id="rId70" Type="http://schemas.openxmlformats.org/officeDocument/2006/relationships/font" Target="fonts/RobotoCondensedLight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FiraSansExtraCondensedMedium-italic.fntdata"/><Relationship Id="rId61" Type="http://schemas.openxmlformats.org/officeDocument/2006/relationships/font" Target="fonts/FiraSansExtraCondensedMedium-bold.fntdata"/><Relationship Id="rId20" Type="http://schemas.openxmlformats.org/officeDocument/2006/relationships/slide" Target="slides/slide13.xml"/><Relationship Id="rId64" Type="http://schemas.openxmlformats.org/officeDocument/2006/relationships/font" Target="fonts/RobotoCondensed-regular.fntdata"/><Relationship Id="rId63" Type="http://schemas.openxmlformats.org/officeDocument/2006/relationships/font" Target="fonts/FiraSansExtraCondensedMedium-boldItalic.fntdata"/><Relationship Id="rId22" Type="http://schemas.openxmlformats.org/officeDocument/2006/relationships/slide" Target="slides/slide15.xml"/><Relationship Id="rId66" Type="http://schemas.openxmlformats.org/officeDocument/2006/relationships/font" Target="fonts/RobotoCondensed-italic.fntdata"/><Relationship Id="rId21" Type="http://schemas.openxmlformats.org/officeDocument/2006/relationships/slide" Target="slides/slide14.xml"/><Relationship Id="rId65" Type="http://schemas.openxmlformats.org/officeDocument/2006/relationships/font" Target="fonts/RobotoCondensed-bold.fntdata"/><Relationship Id="rId24" Type="http://schemas.openxmlformats.org/officeDocument/2006/relationships/slide" Target="slides/slide17.xml"/><Relationship Id="rId68" Type="http://schemas.openxmlformats.org/officeDocument/2006/relationships/font" Target="fonts/SquadaOne-regular.fntdata"/><Relationship Id="rId23" Type="http://schemas.openxmlformats.org/officeDocument/2006/relationships/slide" Target="slides/slide16.xml"/><Relationship Id="rId67" Type="http://schemas.openxmlformats.org/officeDocument/2006/relationships/font" Target="fonts/RobotoCondensed-boldItalic.fntdata"/><Relationship Id="rId60" Type="http://schemas.openxmlformats.org/officeDocument/2006/relationships/font" Target="fonts/FiraSansExtraCondensedMedium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CondensedLight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Nunito-bold.fntdata"/><Relationship Id="rId52" Type="http://schemas.openxmlformats.org/officeDocument/2006/relationships/font" Target="fonts/Nunito-regular.fntdata"/><Relationship Id="rId11" Type="http://schemas.openxmlformats.org/officeDocument/2006/relationships/slide" Target="slides/slide4.xml"/><Relationship Id="rId55" Type="http://schemas.openxmlformats.org/officeDocument/2006/relationships/font" Target="fonts/Nunito-boldItalic.fntdata"/><Relationship Id="rId10" Type="http://schemas.openxmlformats.org/officeDocument/2006/relationships/slide" Target="slides/slide3.xml"/><Relationship Id="rId54" Type="http://schemas.openxmlformats.org/officeDocument/2006/relationships/font" Target="fonts/Nunito-italic.fntdata"/><Relationship Id="rId13" Type="http://schemas.openxmlformats.org/officeDocument/2006/relationships/slide" Target="slides/slide6.xml"/><Relationship Id="rId57" Type="http://schemas.openxmlformats.org/officeDocument/2006/relationships/font" Target="fonts/Lato-bold.fntdata"/><Relationship Id="rId12" Type="http://schemas.openxmlformats.org/officeDocument/2006/relationships/slide" Target="slides/slide5.xml"/><Relationship Id="rId56" Type="http://schemas.openxmlformats.org/officeDocument/2006/relationships/font" Target="fonts/Lato-regular.fntdata"/><Relationship Id="rId15" Type="http://schemas.openxmlformats.org/officeDocument/2006/relationships/slide" Target="slides/slide8.xml"/><Relationship Id="rId59" Type="http://schemas.openxmlformats.org/officeDocument/2006/relationships/font" Target="fonts/Lato-boldItalic.fntdata"/><Relationship Id="rId14" Type="http://schemas.openxmlformats.org/officeDocument/2006/relationships/slide" Target="slides/slide7.xml"/><Relationship Id="rId58" Type="http://schemas.openxmlformats.org/officeDocument/2006/relationships/font" Target="fonts/Lat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328f5037_7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328f5037_7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505edbd9a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505edbd9a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505edbd9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505edbd9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05edbd9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505edbd9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05edbd9a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505edbd9a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505edbd9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505edbd9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505edbd9a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505edbd9a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505edbd9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505edbd9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505edbd9a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505edbd9a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505edbd9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505edbd9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505edbd9a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505edbd9a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3328f5037_7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3328f5037_7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505edbd9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505edbd9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505edbd9a_4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505edbd9a_4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05edbd9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505edbd9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328f5037_7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328f5037_7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05edbd9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05edbd9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05edbd9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05edbd9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505edbd9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505edbd9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3328f5037_7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3328f5037_7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3328f5037_1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3328f5037_1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505edbd9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505edbd9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3328f5037_7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3328f5037_7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505edbd9a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505edbd9a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05edbd9a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05edbd9a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505edbd9a_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505edbd9a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505edbd9a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505edbd9a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505edbd9a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505edbd9a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3328f5037_7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3328f5037_7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3328f5037_7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3328f5037_7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328f5037_7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3328f5037_7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328f5037_7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328f5037_7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3328f5037_1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3328f5037_1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3328f5037_1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3328f5037_1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505edbd9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505edbd9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505edbd9a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505edbd9a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15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1" name="Google Shape;91;p15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8" name="Google Shape;98;p15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9" name="Google Shape;99;p15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0" name="Google Shape;100;p15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1" name="Google Shape;101;p15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2" name="Google Shape;102;p15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15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4" name="Google Shape;104;p15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5" name="Google Shape;105;p15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15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3" name="Google Shape;123;p20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21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8" name="Google Shape;128;p21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1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0" name="Google Shape;130;p21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22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6" name="Google Shape;136;p22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7" name="Google Shape;137;p22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8" name="Google Shape;138;p22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4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8" name="Google Shape;148;p24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0" name="Google Shape;150;p24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2" name="Google Shape;152;p24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" name="Google Shape;153;p24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4" name="Google Shape;154;p24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5" name="Google Shape;155;p24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p24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25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1" name="Google Shape;161;p25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62" name="Google Shape;162;p25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3" name="Google Shape;163;p25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7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2" name="Google Shape;172;p28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4" name="Google Shape;174;p28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6" name="Google Shape;176;p28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8" name="Google Shape;178;p28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9" name="Google Shape;179;p28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4" name="Google Shape;184;p30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30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3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18.221.10.143/app/Login.ph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Jaslyn, Leonard, See Hoe, Yi Bing, Serene</a:t>
            </a:r>
            <a:endParaRPr sz="1400"/>
          </a:p>
        </p:txBody>
      </p:sp>
      <p:sp>
        <p:nvSpPr>
          <p:cNvPr id="209" name="Google Shape;209;p38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echo ‘G5T4’;</a:t>
            </a:r>
            <a:endParaRPr>
              <a:solidFill>
                <a:srgbClr val="434343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34343"/>
                </a:solidFill>
              </a:rPr>
              <a:t>Progress Update</a:t>
            </a:r>
            <a:endParaRPr sz="3600">
              <a:solidFill>
                <a:srgbClr val="434343"/>
              </a:solidFill>
            </a:endParaRPr>
          </a:p>
        </p:txBody>
      </p:sp>
      <p:cxnSp>
        <p:nvCxnSpPr>
          <p:cNvPr id="210" name="Google Shape;210;p3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idx="4294967295" type="title"/>
          </p:nvPr>
        </p:nvSpPr>
        <p:spPr>
          <a:xfrm>
            <a:off x="311700" y="1635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Buffer Time per iteration</a:t>
            </a:r>
            <a:endParaRPr/>
          </a:p>
        </p:txBody>
      </p:sp>
      <p:graphicFrame>
        <p:nvGraphicFramePr>
          <p:cNvPr id="320" name="Google Shape;320;p47"/>
          <p:cNvGraphicFramePr/>
          <p:nvPr/>
        </p:nvGraphicFramePr>
        <p:xfrm>
          <a:off x="2058663" y="119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359175"/>
                <a:gridCol w="3667500"/>
              </a:tblGrid>
              <a:tr h="45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 Time (days)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3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1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43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7" cy="341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sp>
        <p:nvSpPr>
          <p:cNvPr id="332" name="Google Shape;332;p49"/>
          <p:cNvSpPr txBox="1"/>
          <p:nvPr/>
        </p:nvSpPr>
        <p:spPr>
          <a:xfrm>
            <a:off x="482750" y="1071575"/>
            <a:ext cx="7958700" cy="3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</a:t>
            </a:r>
            <a:r>
              <a:rPr lang="en-GB" sz="1800"/>
              <a:t>-&gt;</a:t>
            </a:r>
            <a:r>
              <a:rPr lang="en-GB" sz="1800"/>
              <a:t>1_2_1 </a:t>
            </a:r>
            <a:r>
              <a:rPr lang="en-GB" sz="1800"/>
              <a:t>-&gt;</a:t>
            </a:r>
            <a:r>
              <a:rPr lang="en-GB" sz="1800"/>
              <a:t> 1_2_2</a:t>
            </a:r>
            <a:r>
              <a:rPr lang="en-GB" sz="1800"/>
              <a:t>-&gt;</a:t>
            </a:r>
            <a:r>
              <a:rPr lang="en-GB" sz="1800"/>
              <a:t>1_2_3 </a:t>
            </a:r>
            <a:r>
              <a:rPr lang="en-GB" sz="1800"/>
              <a:t>-&gt;</a:t>
            </a:r>
            <a:r>
              <a:rPr lang="en-GB" sz="1800"/>
              <a:t>1_2_4 </a:t>
            </a:r>
            <a:r>
              <a:rPr lang="en-GB" sz="1800"/>
              <a:t>-&gt;</a:t>
            </a:r>
            <a:r>
              <a:rPr lang="en-GB" sz="1800"/>
              <a:t>1_3_1 </a:t>
            </a:r>
            <a:r>
              <a:rPr lang="en-GB" sz="1800"/>
              <a:t>-&gt;</a:t>
            </a:r>
            <a:r>
              <a:rPr lang="en-GB" sz="1800"/>
              <a:t>1_3_2 </a:t>
            </a:r>
            <a:r>
              <a:rPr lang="en-GB" sz="1800"/>
              <a:t>-&gt;</a:t>
            </a:r>
            <a:r>
              <a:rPr lang="en-GB" sz="1800"/>
              <a:t>1_3_3 </a:t>
            </a:r>
            <a:r>
              <a:rPr lang="en-GB" sz="1800"/>
              <a:t>-&gt;</a:t>
            </a:r>
            <a:r>
              <a:rPr lang="en-GB" sz="1800"/>
              <a:t>1_3_4 </a:t>
            </a:r>
            <a:r>
              <a:rPr lang="en-GB" sz="1800"/>
              <a:t>-&gt;</a:t>
            </a:r>
            <a:r>
              <a:rPr lang="en-GB" sz="1800"/>
              <a:t>1_4 </a:t>
            </a:r>
            <a:r>
              <a:rPr lang="en-GB" sz="1800"/>
              <a:t>-&gt;</a:t>
            </a:r>
            <a:r>
              <a:rPr lang="en-GB" sz="1800"/>
              <a:t>1_6, 1_7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</a:t>
            </a:r>
            <a:r>
              <a:rPr lang="en-GB" sz="1800"/>
              <a:t>-&gt;</a:t>
            </a:r>
            <a:r>
              <a:rPr lang="en-GB" sz="1800"/>
              <a:t>1_2_1 </a:t>
            </a:r>
            <a:r>
              <a:rPr lang="en-GB" sz="1800"/>
              <a:t>-&gt;</a:t>
            </a:r>
            <a:r>
              <a:rPr lang="en-GB" sz="1800"/>
              <a:t>1_2_2b </a:t>
            </a:r>
            <a:r>
              <a:rPr lang="en-GB" sz="1800"/>
              <a:t>-&gt;</a:t>
            </a:r>
            <a:r>
              <a:rPr lang="en-GB" sz="1800"/>
              <a:t>1_2_3 </a:t>
            </a:r>
            <a:r>
              <a:rPr lang="en-GB" sz="1800"/>
              <a:t>-&gt;</a:t>
            </a:r>
            <a:r>
              <a:rPr lang="en-GB" sz="1800"/>
              <a:t>1_2_4 </a:t>
            </a:r>
            <a:r>
              <a:rPr lang="en-GB" sz="1800"/>
              <a:t>-&gt;</a:t>
            </a:r>
            <a:r>
              <a:rPr lang="en-GB" sz="1800"/>
              <a:t>1_3_1 </a:t>
            </a:r>
            <a:r>
              <a:rPr lang="en-GB" sz="1800"/>
              <a:t>-&gt;</a:t>
            </a:r>
            <a:r>
              <a:rPr lang="en-GB" sz="1800"/>
              <a:t>1_3_2 </a:t>
            </a:r>
            <a:r>
              <a:rPr lang="en-GB" sz="1800"/>
              <a:t>-&gt;</a:t>
            </a:r>
            <a:r>
              <a:rPr lang="en-GB" sz="1800"/>
              <a:t>1_3_3 </a:t>
            </a:r>
            <a:r>
              <a:rPr lang="en-GB" sz="1800"/>
              <a:t>-&gt;</a:t>
            </a:r>
            <a:r>
              <a:rPr lang="en-GB" sz="1800"/>
              <a:t>1_3_4 </a:t>
            </a:r>
            <a:r>
              <a:rPr lang="en-GB" sz="1800"/>
              <a:t>-&gt;</a:t>
            </a:r>
            <a:r>
              <a:rPr lang="en-GB" sz="1800"/>
              <a:t>1_4 </a:t>
            </a:r>
            <a:r>
              <a:rPr lang="en-GB" sz="1800"/>
              <a:t>-&gt;</a:t>
            </a:r>
            <a:r>
              <a:rPr lang="en-GB" sz="1800"/>
              <a:t>1_6, 1_7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 rotWithShape="1">
          <a:blip r:embed="rId3">
            <a:alphaModFix/>
          </a:blip>
          <a:srcRect b="1400" l="0" r="487" t="0"/>
          <a:stretch/>
        </p:blipFill>
        <p:spPr>
          <a:xfrm>
            <a:off x="174150" y="1365525"/>
            <a:ext cx="8795699" cy="3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sp>
        <p:nvSpPr>
          <p:cNvPr id="344" name="Google Shape;344;p51"/>
          <p:cNvSpPr txBox="1"/>
          <p:nvPr/>
        </p:nvSpPr>
        <p:spPr>
          <a:xfrm>
            <a:off x="463250" y="1003375"/>
            <a:ext cx="7861500" cy="3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2_4_1 </a:t>
            </a:r>
            <a:r>
              <a:rPr lang="en-GB"/>
              <a:t>-&gt;</a:t>
            </a:r>
            <a:r>
              <a:rPr lang="en-GB"/>
              <a:t>2_6 -&gt;2_7_1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_7_4 </a:t>
            </a:r>
            <a:r>
              <a:rPr lang="en-GB"/>
              <a:t>-&gt;</a:t>
            </a:r>
            <a:r>
              <a:rPr lang="en-GB"/>
              <a:t>2_8_2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2_4_1 </a:t>
            </a:r>
            <a:r>
              <a:rPr lang="en-GB"/>
              <a:t>-&gt;</a:t>
            </a:r>
            <a:r>
              <a:rPr lang="en-GB"/>
              <a:t>2_6 -&gt;2_7_5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_7_4 </a:t>
            </a:r>
            <a:r>
              <a:rPr lang="en-GB"/>
              <a:t>-&gt;</a:t>
            </a:r>
            <a:r>
              <a:rPr lang="en-GB"/>
              <a:t>2_8_2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2_4_1 </a:t>
            </a:r>
            <a:r>
              <a:rPr lang="en-GB"/>
              <a:t>-&gt;</a:t>
            </a:r>
            <a:r>
              <a:rPr lang="en-GB"/>
              <a:t>2_6 -&gt;2_7_5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_7_6 </a:t>
            </a:r>
            <a:r>
              <a:rPr lang="en-GB"/>
              <a:t>-&gt;</a:t>
            </a:r>
            <a:r>
              <a:rPr lang="en-GB"/>
              <a:t>2_8_1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2_4_1 </a:t>
            </a:r>
            <a:r>
              <a:rPr lang="en-GB"/>
              <a:t>-&gt;</a:t>
            </a:r>
            <a:r>
              <a:rPr lang="en-GB"/>
              <a:t>2_6 -&gt;2_7_1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_7_6 </a:t>
            </a:r>
            <a:r>
              <a:rPr lang="en-GB"/>
              <a:t>-&gt;</a:t>
            </a:r>
            <a:r>
              <a:rPr lang="en-GB"/>
              <a:t>2_8_1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2_4_2 </a:t>
            </a:r>
            <a:r>
              <a:rPr lang="en-GB"/>
              <a:t>-&gt;</a:t>
            </a:r>
            <a:r>
              <a:rPr lang="en-GB"/>
              <a:t>2_6 -&gt;2_7_1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_7_4 </a:t>
            </a:r>
            <a:r>
              <a:rPr lang="en-GB"/>
              <a:t>-&gt;</a:t>
            </a:r>
            <a:r>
              <a:rPr lang="en-GB"/>
              <a:t>2_8_2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2_4_2 </a:t>
            </a:r>
            <a:r>
              <a:rPr lang="en-GB"/>
              <a:t>-&gt;</a:t>
            </a:r>
            <a:r>
              <a:rPr lang="en-GB"/>
              <a:t>2_6 -&gt;2_7_1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_7_6 </a:t>
            </a:r>
            <a:r>
              <a:rPr lang="en-GB"/>
              <a:t>-&gt;</a:t>
            </a:r>
            <a:r>
              <a:rPr lang="en-GB"/>
              <a:t>2_8_1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2_4_2 </a:t>
            </a:r>
            <a:r>
              <a:rPr lang="en-GB"/>
              <a:t>-&gt;</a:t>
            </a:r>
            <a:r>
              <a:rPr lang="en-GB"/>
              <a:t>2_6 -&gt;2_7_5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_7_6 </a:t>
            </a:r>
            <a:r>
              <a:rPr lang="en-GB"/>
              <a:t>-&gt;</a:t>
            </a:r>
            <a:r>
              <a:rPr lang="en-GB"/>
              <a:t>2_8_1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</a:t>
            </a:r>
            <a:r>
              <a:rPr lang="en-GB"/>
              <a:t>-&gt;</a:t>
            </a:r>
            <a:r>
              <a:rPr lang="en-GB"/>
              <a:t>2_2_3 </a:t>
            </a:r>
            <a:r>
              <a:rPr lang="en-GB"/>
              <a:t>-&gt;</a:t>
            </a:r>
            <a:r>
              <a:rPr lang="en-GB"/>
              <a:t>2_3_4 </a:t>
            </a:r>
            <a:r>
              <a:rPr lang="en-GB"/>
              <a:t>-&gt;</a:t>
            </a:r>
            <a:r>
              <a:rPr lang="en-GB"/>
              <a:t>2_3_6 </a:t>
            </a:r>
            <a:r>
              <a:rPr lang="en-GB"/>
              <a:t>-&gt;</a:t>
            </a:r>
            <a:r>
              <a:rPr lang="en-GB"/>
              <a:t>2_4_2 </a:t>
            </a:r>
            <a:r>
              <a:rPr lang="en-GB"/>
              <a:t>-&gt;</a:t>
            </a:r>
            <a:r>
              <a:rPr lang="en-GB"/>
              <a:t>2_6 -&gt;2_7_5 </a:t>
            </a:r>
            <a:r>
              <a:rPr lang="en-GB"/>
              <a:t>-&gt;</a:t>
            </a:r>
            <a:r>
              <a:rPr lang="en-GB"/>
              <a:t>2_7_3 </a:t>
            </a:r>
            <a:r>
              <a:rPr lang="en-GB"/>
              <a:t>-&gt;2</a:t>
            </a:r>
            <a:r>
              <a:rPr lang="en-GB"/>
              <a:t>_7_4 </a:t>
            </a:r>
            <a:r>
              <a:rPr lang="en-GB"/>
              <a:t>-&gt;</a:t>
            </a:r>
            <a:r>
              <a:rPr lang="en-GB"/>
              <a:t>2_8_2 </a:t>
            </a:r>
            <a:r>
              <a:rPr lang="en-GB"/>
              <a:t>-&gt;</a:t>
            </a:r>
            <a:r>
              <a:rPr lang="en-GB"/>
              <a:t>2_8_3, 2_9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1175"/>
            <a:ext cx="8839201" cy="330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sp>
        <p:nvSpPr>
          <p:cNvPr id="356" name="Google Shape;356;p53"/>
          <p:cNvSpPr txBox="1"/>
          <p:nvPr/>
        </p:nvSpPr>
        <p:spPr>
          <a:xfrm>
            <a:off x="511975" y="1188450"/>
            <a:ext cx="7890600" cy="3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3_3 </a:t>
            </a:r>
            <a:r>
              <a:rPr lang="en-GB" sz="1500"/>
              <a:t>-&gt;</a:t>
            </a:r>
            <a:r>
              <a:rPr lang="en-GB" sz="1500"/>
              <a:t>3_8 </a:t>
            </a:r>
            <a:r>
              <a:rPr lang="en-GB" sz="1500"/>
              <a:t>-&gt;</a:t>
            </a:r>
            <a:r>
              <a:rPr lang="en-GB" sz="1500"/>
              <a:t>3_9 </a:t>
            </a:r>
            <a:r>
              <a:rPr lang="en-GB" sz="1500"/>
              <a:t>-&gt;</a:t>
            </a:r>
            <a:r>
              <a:rPr lang="en-GB" sz="1500"/>
              <a:t>3_10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3_13_2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3_3 </a:t>
            </a:r>
            <a:r>
              <a:rPr lang="en-GB" sz="1500"/>
              <a:t>-&gt;</a:t>
            </a:r>
            <a:r>
              <a:rPr lang="en-GB" sz="1500"/>
              <a:t>3_8 </a:t>
            </a:r>
            <a:r>
              <a:rPr lang="en-GB" sz="1500"/>
              <a:t>-&gt;</a:t>
            </a:r>
            <a:r>
              <a:rPr lang="en-GB" sz="1500"/>
              <a:t>3_9 </a:t>
            </a:r>
            <a:r>
              <a:rPr lang="en-GB" sz="1500"/>
              <a:t>-&gt;</a:t>
            </a:r>
            <a:r>
              <a:rPr lang="en-GB" sz="1500"/>
              <a:t>3_10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3_13_3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3_3 </a:t>
            </a:r>
            <a:r>
              <a:rPr lang="en-GB" sz="1500"/>
              <a:t>-&gt;</a:t>
            </a:r>
            <a:r>
              <a:rPr lang="en-GB" sz="1500"/>
              <a:t>3_8 </a:t>
            </a:r>
            <a:r>
              <a:rPr lang="en-GB" sz="1500"/>
              <a:t>-&gt;</a:t>
            </a:r>
            <a:r>
              <a:rPr lang="en-GB" sz="1500"/>
              <a:t>3_9 </a:t>
            </a:r>
            <a:r>
              <a:rPr lang="en-GB" sz="1500"/>
              <a:t>-&gt;</a:t>
            </a:r>
            <a:r>
              <a:rPr lang="en-GB" sz="1500"/>
              <a:t>3_10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3_13_4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3_3 </a:t>
            </a:r>
            <a:r>
              <a:rPr lang="en-GB" sz="1500"/>
              <a:t>-&gt;</a:t>
            </a:r>
            <a:r>
              <a:rPr lang="en-GB" sz="1500"/>
              <a:t>3_8 </a:t>
            </a:r>
            <a:r>
              <a:rPr lang="en-GB" sz="1500"/>
              <a:t>-&gt;</a:t>
            </a:r>
            <a:r>
              <a:rPr lang="en-GB" sz="1500"/>
              <a:t>3_9 </a:t>
            </a:r>
            <a:r>
              <a:rPr lang="en-GB" sz="1500"/>
              <a:t>-&gt;</a:t>
            </a:r>
            <a:r>
              <a:rPr lang="en-GB" sz="1500"/>
              <a:t>3_10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3_13_5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3_7_1 </a:t>
            </a:r>
            <a:r>
              <a:rPr lang="en-GB" sz="1500"/>
              <a:t>-&gt;</a:t>
            </a:r>
            <a:r>
              <a:rPr lang="en-GB" sz="1500"/>
              <a:t>3_7_1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3_13_2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3_7_1 </a:t>
            </a:r>
            <a:r>
              <a:rPr lang="en-GB" sz="1500"/>
              <a:t>-&gt;</a:t>
            </a:r>
            <a:r>
              <a:rPr lang="en-GB" sz="1500"/>
              <a:t>3_7_2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3_13_3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3_7_1 </a:t>
            </a:r>
            <a:r>
              <a:rPr lang="en-GB" sz="1500"/>
              <a:t>-&gt;</a:t>
            </a:r>
            <a:r>
              <a:rPr lang="en-GB" sz="1500"/>
              <a:t>3_7_2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3_13_4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</a:t>
            </a:r>
            <a:r>
              <a:rPr lang="en-GB" sz="1500"/>
              <a:t>-&gt;</a:t>
            </a:r>
            <a:r>
              <a:rPr lang="en-GB" sz="1500"/>
              <a:t>3_7_1 </a:t>
            </a:r>
            <a:r>
              <a:rPr lang="en-GB" sz="1500"/>
              <a:t>-&gt;</a:t>
            </a:r>
            <a:r>
              <a:rPr lang="en-GB" sz="1500"/>
              <a:t>3_7_2 </a:t>
            </a:r>
            <a:r>
              <a:rPr lang="en-GB" sz="1500"/>
              <a:t>-&gt;</a:t>
            </a:r>
            <a:r>
              <a:rPr lang="en-GB" sz="1500"/>
              <a:t>3_11 </a:t>
            </a:r>
            <a:r>
              <a:rPr lang="en-GB" sz="1500"/>
              <a:t>-&gt;</a:t>
            </a:r>
            <a:r>
              <a:rPr lang="en-GB" sz="1500"/>
              <a:t>3_12 </a:t>
            </a:r>
            <a:r>
              <a:rPr lang="en-GB" sz="1500"/>
              <a:t>-&gt;</a:t>
            </a:r>
            <a:r>
              <a:rPr lang="en-GB" sz="1500"/>
              <a:t>3_13_1 </a:t>
            </a:r>
            <a:r>
              <a:rPr lang="en-GB" sz="1500"/>
              <a:t>-&gt;</a:t>
            </a:r>
            <a:r>
              <a:rPr lang="en-GB" sz="1500"/>
              <a:t>3_13_5 </a:t>
            </a:r>
            <a:r>
              <a:rPr lang="en-GB" sz="1500"/>
              <a:t>-&gt;</a:t>
            </a:r>
            <a:r>
              <a:rPr lang="en-GB" sz="1500"/>
              <a:t>3_14 </a:t>
            </a:r>
            <a:r>
              <a:rPr lang="en-GB" sz="1500"/>
              <a:t>-&gt;</a:t>
            </a:r>
            <a:r>
              <a:rPr lang="en-GB" sz="1500"/>
              <a:t>3_15 </a:t>
            </a:r>
            <a:r>
              <a:rPr lang="en-GB" sz="1500"/>
              <a:t>-&gt;</a:t>
            </a:r>
            <a:r>
              <a:rPr lang="en-GB" sz="1500"/>
              <a:t>3_16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pic>
        <p:nvPicPr>
          <p:cNvPr id="362" name="Google Shape;3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3" y="1339375"/>
            <a:ext cx="9040674" cy="3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sp>
        <p:nvSpPr>
          <p:cNvPr id="368" name="Google Shape;368;p55"/>
          <p:cNvSpPr txBox="1"/>
          <p:nvPr/>
        </p:nvSpPr>
        <p:spPr>
          <a:xfrm>
            <a:off x="472100" y="1157050"/>
            <a:ext cx="7652100" cy="3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</a:t>
            </a:r>
            <a:r>
              <a:rPr lang="en-GB" sz="1800"/>
              <a:t>-&gt;</a:t>
            </a:r>
            <a:r>
              <a:rPr lang="en-GB" sz="1800"/>
              <a:t>4_3_1 </a:t>
            </a:r>
            <a:r>
              <a:rPr lang="en-GB" sz="1800"/>
              <a:t>-&gt;</a:t>
            </a:r>
            <a:r>
              <a:rPr lang="en-GB" sz="1800"/>
              <a:t>4_3_2 </a:t>
            </a:r>
            <a:r>
              <a:rPr lang="en-GB" sz="1800"/>
              <a:t>-&gt;</a:t>
            </a:r>
            <a:r>
              <a:rPr lang="en-GB" sz="1800"/>
              <a:t>4_3_3 </a:t>
            </a:r>
            <a:r>
              <a:rPr lang="en-GB" sz="1800"/>
              <a:t>-&gt;</a:t>
            </a:r>
            <a:r>
              <a:rPr lang="en-GB" sz="1800"/>
              <a:t>4_3_5 </a:t>
            </a:r>
            <a:r>
              <a:rPr lang="en-GB" sz="1800"/>
              <a:t>-&gt;</a:t>
            </a:r>
            <a:r>
              <a:rPr lang="en-GB" sz="1800"/>
              <a:t>4_3_6 –&gt; 4_3_7 </a:t>
            </a:r>
            <a:r>
              <a:rPr lang="en-GB" sz="1800"/>
              <a:t>-&gt;</a:t>
            </a:r>
            <a:r>
              <a:rPr lang="en-GB" sz="1800"/>
              <a:t>4_4 </a:t>
            </a:r>
            <a:r>
              <a:rPr lang="en-GB" sz="1800"/>
              <a:t>-&gt;</a:t>
            </a:r>
            <a:r>
              <a:rPr lang="en-GB" sz="1800"/>
              <a:t>4_6 </a:t>
            </a:r>
            <a:r>
              <a:rPr lang="en-GB" sz="1800"/>
              <a:t>-&gt;</a:t>
            </a:r>
            <a:r>
              <a:rPr lang="en-GB" sz="1800"/>
              <a:t>4_7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</a:t>
            </a:r>
            <a:r>
              <a:rPr lang="en-GB" sz="1800"/>
              <a:t>-&gt;</a:t>
            </a:r>
            <a:r>
              <a:rPr lang="en-GB" sz="1800"/>
              <a:t>4_3_1 </a:t>
            </a:r>
            <a:r>
              <a:rPr lang="en-GB" sz="1800"/>
              <a:t>-&gt;</a:t>
            </a:r>
            <a:r>
              <a:rPr lang="en-GB" sz="1800"/>
              <a:t>4_3_2 </a:t>
            </a:r>
            <a:r>
              <a:rPr lang="en-GB" sz="1800"/>
              <a:t>-&gt;</a:t>
            </a:r>
            <a:r>
              <a:rPr lang="en-GB" sz="1800"/>
              <a:t>4_3_3 </a:t>
            </a:r>
            <a:r>
              <a:rPr lang="en-GB" sz="1800"/>
              <a:t>-&gt;</a:t>
            </a:r>
            <a:r>
              <a:rPr lang="en-GB" sz="1800"/>
              <a:t>4_3_5 </a:t>
            </a:r>
            <a:r>
              <a:rPr lang="en-GB" sz="1800"/>
              <a:t>-&gt;</a:t>
            </a:r>
            <a:r>
              <a:rPr lang="en-GB" sz="1800"/>
              <a:t>4_3_6 –&gt; 4_3_7 </a:t>
            </a:r>
            <a:r>
              <a:rPr lang="en-GB" sz="1800"/>
              <a:t>-&gt;</a:t>
            </a:r>
            <a:r>
              <a:rPr lang="en-GB" sz="1800"/>
              <a:t>4_5 </a:t>
            </a:r>
            <a:r>
              <a:rPr lang="en-GB" sz="1800"/>
              <a:t>-&gt;</a:t>
            </a:r>
            <a:r>
              <a:rPr lang="en-GB" sz="1800"/>
              <a:t>4_6 </a:t>
            </a:r>
            <a:r>
              <a:rPr lang="en-GB" sz="1800"/>
              <a:t>-&gt;</a:t>
            </a:r>
            <a:r>
              <a:rPr lang="en-GB" sz="1800"/>
              <a:t>4_7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</a:t>
            </a:r>
            <a:r>
              <a:rPr lang="en-GB" sz="1800"/>
              <a:t>-&gt;</a:t>
            </a:r>
            <a:r>
              <a:rPr lang="en-GB" sz="1800"/>
              <a:t>4_3_1 </a:t>
            </a:r>
            <a:r>
              <a:rPr lang="en-GB" sz="1800"/>
              <a:t>-&gt;</a:t>
            </a:r>
            <a:r>
              <a:rPr lang="en-GB" sz="1800"/>
              <a:t>4_3_2 </a:t>
            </a:r>
            <a:r>
              <a:rPr lang="en-GB" sz="1800"/>
              <a:t>-&gt;</a:t>
            </a:r>
            <a:r>
              <a:rPr lang="en-GB" sz="1800"/>
              <a:t>4_3_4 </a:t>
            </a:r>
            <a:r>
              <a:rPr lang="en-GB" sz="1800"/>
              <a:t>-&gt;</a:t>
            </a:r>
            <a:r>
              <a:rPr lang="en-GB" sz="1800"/>
              <a:t>4_3_5 </a:t>
            </a:r>
            <a:r>
              <a:rPr lang="en-GB" sz="1800"/>
              <a:t>-&gt;</a:t>
            </a:r>
            <a:r>
              <a:rPr lang="en-GB" sz="1800"/>
              <a:t>4_3_6 –&gt; 4_3_7 </a:t>
            </a:r>
            <a:r>
              <a:rPr lang="en-GB" sz="1800"/>
              <a:t>-&gt;</a:t>
            </a:r>
            <a:r>
              <a:rPr lang="en-GB" sz="1800"/>
              <a:t>4_4 </a:t>
            </a:r>
            <a:r>
              <a:rPr lang="en-GB" sz="1800"/>
              <a:t>-&gt;</a:t>
            </a:r>
            <a:r>
              <a:rPr lang="en-GB" sz="1800"/>
              <a:t>4_6 </a:t>
            </a:r>
            <a:r>
              <a:rPr lang="en-GB" sz="1800"/>
              <a:t>-&gt;</a:t>
            </a:r>
            <a:r>
              <a:rPr lang="en-GB" sz="1800"/>
              <a:t>4_7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</a:t>
            </a:r>
            <a:r>
              <a:rPr lang="en-GB" sz="1800"/>
              <a:t>-&gt;</a:t>
            </a:r>
            <a:r>
              <a:rPr lang="en-GB" sz="1800"/>
              <a:t>4_3_1 </a:t>
            </a:r>
            <a:r>
              <a:rPr lang="en-GB" sz="1800"/>
              <a:t>-&gt;</a:t>
            </a:r>
            <a:r>
              <a:rPr lang="en-GB" sz="1800"/>
              <a:t>4_3_2 </a:t>
            </a:r>
            <a:r>
              <a:rPr lang="en-GB" sz="1800"/>
              <a:t>-&gt;</a:t>
            </a:r>
            <a:r>
              <a:rPr lang="en-GB" sz="1800"/>
              <a:t>4_3_4 </a:t>
            </a:r>
            <a:r>
              <a:rPr lang="en-GB" sz="1800"/>
              <a:t>-&gt;</a:t>
            </a:r>
            <a:r>
              <a:rPr lang="en-GB" sz="1800"/>
              <a:t>4_3_5 </a:t>
            </a:r>
            <a:r>
              <a:rPr lang="en-GB" sz="1800"/>
              <a:t>-&gt;</a:t>
            </a:r>
            <a:r>
              <a:rPr lang="en-GB" sz="1800"/>
              <a:t>4_3_6 –&gt; 4_3_7 </a:t>
            </a:r>
            <a:r>
              <a:rPr lang="en-GB" sz="1800"/>
              <a:t>-&gt;</a:t>
            </a:r>
            <a:r>
              <a:rPr lang="en-GB" sz="1800"/>
              <a:t>4_5 </a:t>
            </a:r>
            <a:r>
              <a:rPr lang="en-GB" sz="1800"/>
              <a:t>-&gt;</a:t>
            </a:r>
            <a:r>
              <a:rPr lang="en-GB" sz="1800"/>
              <a:t>4_6 </a:t>
            </a:r>
            <a:r>
              <a:rPr lang="en-GB" sz="1800"/>
              <a:t>-&gt;</a:t>
            </a:r>
            <a:r>
              <a:rPr lang="en-GB" sz="1800"/>
              <a:t>4_7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800" y="863700"/>
            <a:ext cx="6655460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16" name="Google Shape;216;p39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</a:t>
            </a:r>
            <a:r>
              <a:rPr lang="en-GB"/>
              <a:t> Update</a:t>
            </a:r>
            <a:endParaRPr/>
          </a:p>
        </p:txBody>
      </p:sp>
      <p:sp>
        <p:nvSpPr>
          <p:cNvPr id="217" name="Google Shape;217;p39"/>
          <p:cNvSpPr txBox="1"/>
          <p:nvPr>
            <p:ph idx="1" type="subTitle"/>
          </p:nvPr>
        </p:nvSpPr>
        <p:spPr>
          <a:xfrm>
            <a:off x="125800" y="656475"/>
            <a:ext cx="2238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Login + Bootstrap + Bid </a:t>
            </a: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-&gt;</a:t>
            </a: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Section + Admin Clearing</a:t>
            </a:r>
            <a:endParaRPr b="1"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" name="Google Shape;218;p39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</p:txBody>
      </p:sp>
      <p:sp>
        <p:nvSpPr>
          <p:cNvPr id="219" name="Google Shape;219;p39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Included Iteration 6</a:t>
            </a:r>
            <a:endParaRPr b="1" sz="11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" name="Google Shape;220;p39"/>
          <p:cNvSpPr txBox="1"/>
          <p:nvPr>
            <p:ph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221" name="Google Shape;221;p39"/>
          <p:cNvSpPr txBox="1"/>
          <p:nvPr>
            <p:ph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22" name="Google Shape;222;p39"/>
          <p:cNvSpPr txBox="1"/>
          <p:nvPr>
            <p:ph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23" name="Google Shape;223;p39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9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9"/>
          <p:cNvSpPr txBox="1"/>
          <p:nvPr>
            <p:ph idx="6" type="title"/>
          </p:nvPr>
        </p:nvSpPr>
        <p:spPr>
          <a:xfrm>
            <a:off x="5922008" y="33118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26" name="Google Shape;226;p39"/>
          <p:cNvSpPr txBox="1"/>
          <p:nvPr>
            <p:ph idx="7" type="title"/>
          </p:nvPr>
        </p:nvSpPr>
        <p:spPr>
          <a:xfrm>
            <a:off x="5922008" y="43315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227" name="Google Shape;227;p39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228" name="Google Shape;228;p39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latin typeface="Roboto Condensed"/>
                <a:ea typeface="Roboto Condensed"/>
                <a:cs typeface="Roboto Condensed"/>
                <a:sym typeface="Roboto Condensed"/>
              </a:rPr>
              <a:t>Updated Bug Metrics</a:t>
            </a:r>
            <a:endParaRPr b="1" sz="10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Google Shape;229;p39"/>
          <p:cNvSpPr txBox="1"/>
          <p:nvPr>
            <p:ph idx="16" type="ctrTitle"/>
          </p:nvPr>
        </p:nvSpPr>
        <p:spPr>
          <a:xfrm>
            <a:off x="6811558" y="29943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</a:t>
            </a:r>
            <a:endParaRPr/>
          </a:p>
        </p:txBody>
      </p:sp>
      <p:sp>
        <p:nvSpPr>
          <p:cNvPr id="230" name="Google Shape;230;p39"/>
          <p:cNvSpPr txBox="1"/>
          <p:nvPr>
            <p:ph idx="17" type="subTitle"/>
          </p:nvPr>
        </p:nvSpPr>
        <p:spPr>
          <a:xfrm>
            <a:off x="6811558" y="34492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New Roles for Iteration 6</a:t>
            </a:r>
            <a:endParaRPr b="1"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1" name="Google Shape;231;p39"/>
          <p:cNvSpPr txBox="1"/>
          <p:nvPr>
            <p:ph idx="18" type="ctrTitle"/>
          </p:nvPr>
        </p:nvSpPr>
        <p:spPr>
          <a:xfrm>
            <a:off x="6811558" y="40182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232" name="Google Shape;232;p39"/>
          <p:cNvSpPr txBox="1"/>
          <p:nvPr>
            <p:ph idx="19" type="subTitle"/>
          </p:nvPr>
        </p:nvSpPr>
        <p:spPr>
          <a:xfrm>
            <a:off x="6811558" y="44731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latin typeface="Roboto Condensed"/>
                <a:ea typeface="Roboto Condensed"/>
                <a:cs typeface="Roboto Condensed"/>
                <a:sym typeface="Roboto Condensed"/>
              </a:rPr>
              <a:t>New Rotation to include Iteration 6</a:t>
            </a:r>
            <a:endParaRPr b="1"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sp>
        <p:nvSpPr>
          <p:cNvPr id="380" name="Google Shape;380;p57"/>
          <p:cNvSpPr txBox="1"/>
          <p:nvPr/>
        </p:nvSpPr>
        <p:spPr>
          <a:xfrm>
            <a:off x="462375" y="1273725"/>
            <a:ext cx="7895100" cy="3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</a:t>
            </a:r>
            <a:r>
              <a:rPr lang="en-GB" sz="1800"/>
              <a:t>-&gt;</a:t>
            </a:r>
            <a:r>
              <a:rPr lang="en-GB" sz="1800"/>
              <a:t>5_3 </a:t>
            </a:r>
            <a:r>
              <a:rPr lang="en-GB" sz="1800"/>
              <a:t>-&gt;</a:t>
            </a:r>
            <a:r>
              <a:rPr lang="en-GB" sz="1800"/>
              <a:t>5_4 </a:t>
            </a:r>
            <a:r>
              <a:rPr lang="en-GB" sz="1800"/>
              <a:t>-&gt;</a:t>
            </a:r>
            <a:r>
              <a:rPr lang="en-GB" sz="1800"/>
              <a:t>5_5_1</a:t>
            </a:r>
            <a:r>
              <a:rPr lang="en-GB" sz="1800"/>
              <a:t>-&gt;</a:t>
            </a:r>
            <a:r>
              <a:rPr lang="en-GB" sz="1800"/>
              <a:t>5_6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</a:t>
            </a:r>
            <a:r>
              <a:rPr lang="en-GB" sz="1800"/>
              <a:t>-&gt;</a:t>
            </a:r>
            <a:r>
              <a:rPr lang="en-GB" sz="1800"/>
              <a:t>5_3 </a:t>
            </a:r>
            <a:r>
              <a:rPr lang="en-GB" sz="1800"/>
              <a:t>-&gt;</a:t>
            </a:r>
            <a:r>
              <a:rPr lang="en-GB" sz="1800"/>
              <a:t>5_4 </a:t>
            </a:r>
            <a:r>
              <a:rPr lang="en-GB" sz="1800"/>
              <a:t>-&gt;</a:t>
            </a:r>
            <a:r>
              <a:rPr lang="en-GB" sz="1800"/>
              <a:t>5_5_2 </a:t>
            </a:r>
            <a:r>
              <a:rPr lang="en-GB" sz="1800"/>
              <a:t>-&gt;</a:t>
            </a:r>
            <a:r>
              <a:rPr lang="en-GB" sz="1800"/>
              <a:t>5_6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</a:t>
            </a:r>
            <a:r>
              <a:rPr lang="en-GB" sz="1800"/>
              <a:t>-&gt;</a:t>
            </a:r>
            <a:r>
              <a:rPr lang="en-GB" sz="1800"/>
              <a:t>5_3 </a:t>
            </a:r>
            <a:r>
              <a:rPr lang="en-GB" sz="1800"/>
              <a:t>-&gt;</a:t>
            </a:r>
            <a:r>
              <a:rPr lang="en-GB" sz="1800"/>
              <a:t>5_4 </a:t>
            </a:r>
            <a:r>
              <a:rPr lang="en-GB" sz="1800"/>
              <a:t>-&gt;</a:t>
            </a:r>
            <a:r>
              <a:rPr lang="en-GB" sz="1800"/>
              <a:t>5_5_3</a:t>
            </a:r>
            <a:r>
              <a:rPr lang="en-GB" sz="1800"/>
              <a:t>-&gt;</a:t>
            </a:r>
            <a:r>
              <a:rPr lang="en-GB" sz="1800"/>
              <a:t>5_6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</a:t>
            </a:r>
            <a:r>
              <a:rPr lang="en-GB" sz="1800"/>
              <a:t>-&gt;</a:t>
            </a:r>
            <a:r>
              <a:rPr lang="en-GB" sz="1800"/>
              <a:t>5_3 </a:t>
            </a:r>
            <a:r>
              <a:rPr lang="en-GB" sz="1800"/>
              <a:t>-&gt;</a:t>
            </a:r>
            <a:r>
              <a:rPr lang="en-GB" sz="1800"/>
              <a:t>5_4 </a:t>
            </a:r>
            <a:r>
              <a:rPr lang="en-GB" sz="1800"/>
              <a:t>-&gt;</a:t>
            </a:r>
            <a:r>
              <a:rPr lang="en-GB" sz="1800"/>
              <a:t>5_5_4</a:t>
            </a:r>
            <a:r>
              <a:rPr lang="en-GB" sz="1800"/>
              <a:t>-&gt;</a:t>
            </a:r>
            <a:r>
              <a:rPr lang="en-GB" sz="1800"/>
              <a:t>5_6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425" y="1121575"/>
            <a:ext cx="6345175" cy="35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sp>
        <p:nvSpPr>
          <p:cNvPr id="392" name="Google Shape;392;p59"/>
          <p:cNvSpPr txBox="1"/>
          <p:nvPr/>
        </p:nvSpPr>
        <p:spPr>
          <a:xfrm>
            <a:off x="462400" y="1302875"/>
            <a:ext cx="75645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6_2 </a:t>
            </a:r>
            <a:r>
              <a:rPr lang="en-GB" sz="1800"/>
              <a:t>-&gt;</a:t>
            </a:r>
            <a:r>
              <a:rPr lang="en-GB" sz="1800"/>
              <a:t>6_4 </a:t>
            </a:r>
            <a:r>
              <a:rPr lang="en-GB" sz="1800"/>
              <a:t>-&gt;</a:t>
            </a:r>
            <a:r>
              <a:rPr lang="en-GB" sz="1800"/>
              <a:t>6_5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6_3 </a:t>
            </a:r>
            <a:r>
              <a:rPr lang="en-GB" sz="1800"/>
              <a:t>-&gt;</a:t>
            </a:r>
            <a:r>
              <a:rPr lang="en-GB" sz="1800"/>
              <a:t>6_4 </a:t>
            </a:r>
            <a:r>
              <a:rPr lang="en-GB" sz="1800"/>
              <a:t>-&gt;</a:t>
            </a:r>
            <a:r>
              <a:rPr lang="en-GB" sz="1800"/>
              <a:t>6_5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/>
          <p:nvPr>
            <p:ph type="ctrTitle"/>
          </p:nvPr>
        </p:nvSpPr>
        <p:spPr>
          <a:xfrm flipH="1">
            <a:off x="2628768" y="1361013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398" name="Google Shape;398;p60"/>
          <p:cNvSpPr txBox="1"/>
          <p:nvPr>
            <p:ph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399" name="Google Shape;399;p60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/>
          <p:nvPr>
            <p:ph idx="4294967295" type="title"/>
          </p:nvPr>
        </p:nvSpPr>
        <p:spPr>
          <a:xfrm>
            <a:off x="311700" y="419375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405" name="Google Shape;405;p61"/>
          <p:cNvSpPr txBox="1"/>
          <p:nvPr>
            <p:ph idx="4294967295" type="body"/>
          </p:nvPr>
        </p:nvSpPr>
        <p:spPr>
          <a:xfrm>
            <a:off x="311700" y="11805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latin typeface="Roboto Condensed"/>
                <a:ea typeface="Roboto Condensed"/>
                <a:cs typeface="Roboto Condensed"/>
                <a:sym typeface="Roboto Condensed"/>
              </a:rPr>
              <a:t>Total Bug Metrics up til 15/10/19 : 82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Bugs with 1 point were detected and solved immediately.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2400">
                <a:latin typeface="Roboto Condensed"/>
                <a:ea typeface="Roboto Condensed"/>
                <a:cs typeface="Roboto Condensed"/>
                <a:sym typeface="Roboto Condensed"/>
              </a:rPr>
              <a:t>Mitigation: </a:t>
            </a:r>
            <a:r>
              <a:rPr lang="en-GB" sz="2400"/>
              <a:t>When more bugs with 5 points were detected, debugging session was scheduled on 11/10/2019 to meet and had discussion with the coders to resolve the bugs.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250"/>
            <a:ext cx="9143999" cy="491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/>
          <p:nvPr>
            <p:ph type="ctrTitle"/>
          </p:nvPr>
        </p:nvSpPr>
        <p:spPr>
          <a:xfrm flipH="1">
            <a:off x="1180024" y="1347050"/>
            <a:ext cx="63675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 </a:t>
            </a:r>
            <a:endParaRPr/>
          </a:p>
        </p:txBody>
      </p:sp>
      <p:sp>
        <p:nvSpPr>
          <p:cNvPr id="421" name="Google Shape;421;p64"/>
          <p:cNvSpPr txBox="1"/>
          <p:nvPr>
            <p:ph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cxnSp>
        <p:nvCxnSpPr>
          <p:cNvPr id="422" name="Google Shape;422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 txBox="1"/>
          <p:nvPr>
            <p:ph idx="4294967295" type="title"/>
          </p:nvPr>
        </p:nvSpPr>
        <p:spPr>
          <a:xfrm>
            <a:off x="311700" y="838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Roles and Responsibilities</a:t>
            </a:r>
            <a:endParaRPr/>
          </a:p>
        </p:txBody>
      </p:sp>
      <p:graphicFrame>
        <p:nvGraphicFramePr>
          <p:cNvPr id="428" name="Google Shape;428;p65"/>
          <p:cNvGraphicFramePr/>
          <p:nvPr/>
        </p:nvGraphicFramePr>
        <p:xfrm>
          <a:off x="396575" y="65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762225"/>
                <a:gridCol w="1919450"/>
                <a:gridCol w="1919450"/>
                <a:gridCol w="1919450"/>
              </a:tblGrid>
              <a:tr h="37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Milestone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PM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functionalities are up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3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1 -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2 - Application Demo and Progress Update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3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3 -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9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4 -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5 - Final Presentation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1: Responsibilities </a:t>
            </a:r>
            <a:endParaRPr/>
          </a:p>
        </p:txBody>
      </p:sp>
      <p:graphicFrame>
        <p:nvGraphicFramePr>
          <p:cNvPr id="434" name="Google Shape;434;p66"/>
          <p:cNvGraphicFramePr/>
          <p:nvPr/>
        </p:nvGraphicFramePr>
        <p:xfrm>
          <a:off x="381425" y="1281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685775"/>
                <a:gridCol w="3676025"/>
                <a:gridCol w="2680900"/>
              </a:tblGrid>
              <a:tr h="45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23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team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Section, Course, Prerequisites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Login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Bid, Course_completed, Student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 Update</a:t>
            </a:r>
            <a:endParaRPr/>
          </a:p>
        </p:txBody>
      </p:sp>
      <p:sp>
        <p:nvSpPr>
          <p:cNvPr id="238" name="Google Shape;238;p40"/>
          <p:cNvSpPr txBox="1"/>
          <p:nvPr>
            <p:ph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cxnSp>
        <p:nvCxnSpPr>
          <p:cNvPr id="239" name="Google Shape;239;p40"/>
          <p:cNvCxnSpPr/>
          <p:nvPr/>
        </p:nvCxnSpPr>
        <p:spPr>
          <a:xfrm>
            <a:off x="0" y="4223950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67"/>
          <p:cNvGraphicFramePr/>
          <p:nvPr/>
        </p:nvGraphicFramePr>
        <p:xfrm>
          <a:off x="550650" y="126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851700"/>
                <a:gridCol w="3510100"/>
                <a:gridCol w="2680900"/>
              </a:tblGrid>
              <a:tr h="45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23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commits are on time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Starting and Clearing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Dump Table, Start round, Stop round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Bid for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Student Bid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40" name="Google Shape;440;p67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2: Responsibilities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/>
          <p:nvPr>
            <p:ph idx="4294967295" type="title"/>
          </p:nvPr>
        </p:nvSpPr>
        <p:spPr>
          <a:xfrm>
            <a:off x="311700" y="1995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3: Responsibilities </a:t>
            </a:r>
            <a:endParaRPr/>
          </a:p>
        </p:txBody>
      </p:sp>
      <p:graphicFrame>
        <p:nvGraphicFramePr>
          <p:cNvPr id="446" name="Google Shape;446;p68"/>
          <p:cNvGraphicFramePr/>
          <p:nvPr/>
        </p:nvGraphicFramePr>
        <p:xfrm>
          <a:off x="311700" y="82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817075"/>
                <a:gridCol w="3842100"/>
                <a:gridCol w="2774850"/>
              </a:tblGrid>
              <a:tr h="345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004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339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-&gt;bid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Start, Stop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Update Bid, Drop 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Dump table, Drop Section, Dump (User), Dump (Bid), Dump (Section)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94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View Bidding results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4: Responsibilities </a:t>
            </a:r>
            <a:endParaRPr/>
          </a:p>
        </p:txBody>
      </p:sp>
      <p:graphicFrame>
        <p:nvGraphicFramePr>
          <p:cNvPr id="452" name="Google Shape;452;p69"/>
          <p:cNvGraphicFramePr/>
          <p:nvPr/>
        </p:nvGraphicFramePr>
        <p:xfrm>
          <a:off x="393425" y="10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/>
                <a:gridCol w="2680900"/>
                <a:gridCol w="2680900"/>
              </a:tblGrid>
              <a:tr h="45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23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Round 1 and 2 Bidding and clearing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Login and Bootstrap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5: Responsibilities </a:t>
            </a:r>
            <a:endParaRPr/>
          </a:p>
        </p:txBody>
      </p:sp>
      <p:graphicFrame>
        <p:nvGraphicFramePr>
          <p:cNvPr id="458" name="Google Shape;458;p70"/>
          <p:cNvGraphicFramePr/>
          <p:nvPr/>
        </p:nvGraphicFramePr>
        <p:xfrm>
          <a:off x="393425" y="10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/>
                <a:gridCol w="2680900"/>
                <a:gridCol w="2680900"/>
              </a:tblGrid>
              <a:tr h="45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23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Yibing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6: Responsibilities </a:t>
            </a:r>
            <a:endParaRPr/>
          </a:p>
        </p:txBody>
      </p:sp>
      <p:graphicFrame>
        <p:nvGraphicFramePr>
          <p:cNvPr id="464" name="Google Shape;464;p71"/>
          <p:cNvGraphicFramePr/>
          <p:nvPr/>
        </p:nvGraphicFramePr>
        <p:xfrm>
          <a:off x="393425" y="10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/>
                <a:gridCol w="2680900"/>
                <a:gridCol w="2680900"/>
              </a:tblGrid>
              <a:tr h="45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1235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Yibing, 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13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470" name="Google Shape;470;p72"/>
          <p:cNvSpPr txBox="1"/>
          <p:nvPr>
            <p:ph idx="2" type="title"/>
          </p:nvPr>
        </p:nvSpPr>
        <p:spPr>
          <a:xfrm flipH="1">
            <a:off x="2260329" y="165835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cxnSp>
        <p:nvCxnSpPr>
          <p:cNvPr id="471" name="Google Shape;471;p72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teams and rotation plan</a:t>
            </a:r>
            <a:endParaRPr/>
          </a:p>
        </p:txBody>
      </p:sp>
      <p:graphicFrame>
        <p:nvGraphicFramePr>
          <p:cNvPr id="477" name="Google Shape;477;p73"/>
          <p:cNvGraphicFramePr/>
          <p:nvPr/>
        </p:nvGraphicFramePr>
        <p:xfrm>
          <a:off x="1425700" y="1169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533900"/>
                <a:gridCol w="1277900"/>
                <a:gridCol w="2480800"/>
              </a:tblGrid>
              <a:tr h="366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See Hoe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41"/>
          <p:cNvCxnSpPr/>
          <p:nvPr/>
        </p:nvCxnSpPr>
        <p:spPr>
          <a:xfrm>
            <a:off x="4572000" y="103682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41"/>
          <p:cNvSpPr txBox="1"/>
          <p:nvPr>
            <p:ph idx="4294967295" type="title"/>
          </p:nvPr>
        </p:nvSpPr>
        <p:spPr>
          <a:xfrm>
            <a:off x="311700" y="2989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Functionalities </a:t>
            </a:r>
            <a:r>
              <a:rPr b="0" lang="en-GB" sz="1800">
                <a:solidFill>
                  <a:srgbClr val="000000"/>
                </a:solidFill>
              </a:rPr>
              <a:t>Not planning to drop any, No PHP Frameworks</a:t>
            </a:r>
            <a:endParaRPr/>
          </a:p>
        </p:txBody>
      </p:sp>
      <p:sp>
        <p:nvSpPr>
          <p:cNvPr id="246" name="Google Shape;246;p41"/>
          <p:cNvSpPr txBox="1"/>
          <p:nvPr>
            <p:ph idx="4294967295" type="body"/>
          </p:nvPr>
        </p:nvSpPr>
        <p:spPr>
          <a:xfrm>
            <a:off x="311700" y="1232525"/>
            <a:ext cx="45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Completed</a:t>
            </a:r>
            <a:endParaRPr sz="1800">
              <a:solidFill>
                <a:srgbClr val="FFFFFF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-GB" sz="180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Login for Student and Admin (</a:t>
            </a:r>
            <a:r>
              <a:rPr lang="en-GB" sz="1800" u="sng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http://18.221.10.143/app/Login.php</a:t>
            </a:r>
            <a:r>
              <a:rPr lang="en-GB" sz="180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)</a:t>
            </a:r>
            <a:endParaRPr sz="180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>
                <a:solidFill>
                  <a:srgbClr val="000000"/>
                </a:solidFill>
                <a:latin typeface="Exo 2 Light"/>
                <a:ea typeface="Exo 2 Light"/>
                <a:cs typeface="Exo 2 Light"/>
                <a:sym typeface="Exo 2 Light"/>
              </a:rPr>
              <a:t>Bootstrap for Admin</a:t>
            </a:r>
            <a:endParaRPr sz="1800">
              <a:solidFill>
                <a:srgbClr val="000000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Bid for </a:t>
            </a:r>
            <a:r>
              <a:rPr lang="en-GB" sz="18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-&gt;</a:t>
            </a:r>
            <a:r>
              <a:rPr lang="en-GB" sz="18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Section (*NEW)</a:t>
            </a:r>
            <a:endParaRPr sz="180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Admin Clearing Round 1 and 2 (*NEW)</a:t>
            </a:r>
            <a:endParaRPr sz="180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Drop a bid (*NEW)</a:t>
            </a:r>
            <a:endParaRPr sz="180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5119050" y="1232525"/>
            <a:ext cx="34803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22222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GB" sz="180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Cloud deployment: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>
                <a:latin typeface="Exo 2 Light"/>
                <a:ea typeface="Exo 2 Light"/>
                <a:cs typeface="Exo 2 Light"/>
                <a:sym typeface="Exo 2 Light"/>
              </a:rPr>
              <a:t>Admin Password: Help@123</a:t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>
                <a:latin typeface="Exo 2 Light"/>
                <a:ea typeface="Exo 2 Light"/>
                <a:cs typeface="Exo 2 Light"/>
                <a:sym typeface="Exo 2 Light"/>
              </a:rPr>
              <a:t>IP Address: 18.221.10.143</a:t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Currently in Iteration 3 Progress: 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Drop -&gt;Section</a:t>
            </a:r>
            <a:endParaRPr sz="180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View Bidding Results</a:t>
            </a:r>
            <a:endParaRPr sz="180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JSON checkers</a:t>
            </a:r>
            <a:endParaRPr sz="180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New: Iteration 6 </a:t>
            </a:r>
            <a:endParaRPr/>
          </a:p>
        </p:txBody>
      </p:sp>
      <p:sp>
        <p:nvSpPr>
          <p:cNvPr id="253" name="Google Shape;253;p42"/>
          <p:cNvSpPr txBox="1"/>
          <p:nvPr>
            <p:ph idx="2" type="title"/>
          </p:nvPr>
        </p:nvSpPr>
        <p:spPr>
          <a:xfrm flipH="1">
            <a:off x="4964179" y="219450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54" name="Google Shape;254;p42"/>
          <p:cNvCxnSpPr/>
          <p:nvPr/>
        </p:nvCxnSpPr>
        <p:spPr>
          <a:xfrm>
            <a:off x="7578300" y="4098275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Bird’s Eye View on Schedule</a:t>
            </a:r>
            <a:endParaRPr/>
          </a:p>
        </p:txBody>
      </p:sp>
      <p:cxnSp>
        <p:nvCxnSpPr>
          <p:cNvPr id="260" name="Google Shape;260;p43"/>
          <p:cNvCxnSpPr/>
          <p:nvPr/>
        </p:nvCxnSpPr>
        <p:spPr>
          <a:xfrm flipH="1" rot="10800000">
            <a:off x="198375" y="2879125"/>
            <a:ext cx="8774700" cy="1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43"/>
          <p:cNvCxnSpPr/>
          <p:nvPr/>
        </p:nvCxnSpPr>
        <p:spPr>
          <a:xfrm rot="10800000">
            <a:off x="90985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43"/>
          <p:cNvCxnSpPr/>
          <p:nvPr/>
        </p:nvCxnSpPr>
        <p:spPr>
          <a:xfrm rot="10800000">
            <a:off x="394190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43"/>
          <p:cNvCxnSpPr/>
          <p:nvPr/>
        </p:nvCxnSpPr>
        <p:spPr>
          <a:xfrm>
            <a:off x="2266975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43"/>
          <p:cNvCxnSpPr/>
          <p:nvPr/>
        </p:nvCxnSpPr>
        <p:spPr>
          <a:xfrm>
            <a:off x="5149300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43"/>
          <p:cNvCxnSpPr/>
          <p:nvPr/>
        </p:nvCxnSpPr>
        <p:spPr>
          <a:xfrm rot="10800000">
            <a:off x="668405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43"/>
          <p:cNvSpPr txBox="1"/>
          <p:nvPr/>
        </p:nvSpPr>
        <p:spPr>
          <a:xfrm>
            <a:off x="-640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1 (PM Jaslyn):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14 Sep - 27 Sep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55158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5 (PM Serene):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9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Nov- 17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272425" y="35263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2 (PM Leonard):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28 Sep - 11 Oct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344890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4 (PM Yi Bing):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26 Oct - 8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2543500" y="1353125"/>
            <a:ext cx="2545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3 (PM See Hoe) 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12 Oct -  25 Oct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1" name="Google Shape;271;p43"/>
          <p:cNvCxnSpPr/>
          <p:nvPr/>
        </p:nvCxnSpPr>
        <p:spPr>
          <a:xfrm>
            <a:off x="7980300" y="28932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43"/>
          <p:cNvSpPr txBox="1"/>
          <p:nvPr/>
        </p:nvSpPr>
        <p:spPr>
          <a:xfrm>
            <a:off x="618205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*NEW </a:t>
            </a:r>
            <a:r>
              <a:rPr b="1" lang="en-GB">
                <a:latin typeface="Lato"/>
                <a:ea typeface="Lato"/>
                <a:cs typeface="Lato"/>
                <a:sym typeface="Lato"/>
              </a:rPr>
              <a:t>Iteration 6 (PM Jaslyn):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18 Nov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- 21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idx="4294967295"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Planned Iterations </a:t>
            </a:r>
            <a:endParaRPr/>
          </a:p>
        </p:txBody>
      </p:sp>
      <p:graphicFrame>
        <p:nvGraphicFramePr>
          <p:cNvPr id="278" name="Google Shape;278;p44"/>
          <p:cNvGraphicFramePr/>
          <p:nvPr/>
        </p:nvGraphicFramePr>
        <p:xfrm>
          <a:off x="368975" y="96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36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End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5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14-Sep (We started early)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4,5,6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6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11-Oct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6, 7 (PM Review),8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55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12-Oct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25-Oct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8, 9 (Online Review),10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36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26-Oct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10, 11 (UAT),12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7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09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17</a:t>
                      </a: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12, 13 (Project Submission)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  <a:tr h="84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18-Nov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21-Nov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17 Nov  – 14 (Final Presentation)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 for Each Iteration</a:t>
            </a:r>
            <a:endParaRPr/>
          </a:p>
        </p:txBody>
      </p:sp>
      <p:cxnSp>
        <p:nvCxnSpPr>
          <p:cNvPr id="284" name="Google Shape;284;p45"/>
          <p:cNvCxnSpPr/>
          <p:nvPr/>
        </p:nvCxnSpPr>
        <p:spPr>
          <a:xfrm flipH="1" rot="10800000">
            <a:off x="503175" y="2865325"/>
            <a:ext cx="80088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45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45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45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45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45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45"/>
          <p:cNvSpPr txBox="1"/>
          <p:nvPr/>
        </p:nvSpPr>
        <p:spPr>
          <a:xfrm>
            <a:off x="195675" y="1214625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1: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Login + Bootstrap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5627400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Final Regression Testing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Prepare slides for Final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677625" y="32707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Bid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Admin Starting/Clearing Round 1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Admin Starting/Clearing Round 2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JSON for Login, Bootstrap, Start, Stop, Drop Bid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313275" y="341312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Regression Testing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Debugging all codes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638725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Drop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Drop -&gt;bid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View bidding results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JSON for Dump, Drop section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6869775" y="34131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6" name="Google Shape;296;p45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idx="4294967295" type="title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Milestones</a:t>
            </a:r>
            <a:r>
              <a:rPr lang="en-GB"/>
              <a:t> for Each Iteration</a:t>
            </a:r>
            <a:endParaRPr/>
          </a:p>
        </p:txBody>
      </p:sp>
      <p:cxnSp>
        <p:nvCxnSpPr>
          <p:cNvPr id="302" name="Google Shape;302;p46"/>
          <p:cNvCxnSpPr/>
          <p:nvPr/>
        </p:nvCxnSpPr>
        <p:spPr>
          <a:xfrm flipH="1" rot="10800000">
            <a:off x="503175" y="2865325"/>
            <a:ext cx="80088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6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4" name="Google Shape;304;p46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46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46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46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46"/>
          <p:cNvSpPr txBox="1"/>
          <p:nvPr/>
        </p:nvSpPr>
        <p:spPr>
          <a:xfrm>
            <a:off x="503175" y="1754175"/>
            <a:ext cx="21804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1: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No milestone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6004775" y="1505513"/>
            <a:ext cx="27084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Milestone 4: Submission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1183125" y="3378275"/>
            <a:ext cx="25239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Milestone 1: PM Review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4132425" y="337827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Milestone 3: UAT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2751200" y="1754175"/>
            <a:ext cx="25239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Milestone 2: App Demo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6841825" y="33167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Milestone 5: 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46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